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256" r:id="rId2"/>
    <p:sldId id="277" r:id="rId3"/>
    <p:sldId id="264" r:id="rId4"/>
    <p:sldId id="280" r:id="rId5"/>
    <p:sldId id="281" r:id="rId6"/>
    <p:sldId id="279" r:id="rId7"/>
    <p:sldId id="283" r:id="rId8"/>
    <p:sldId id="282" r:id="rId9"/>
    <p:sldId id="286" r:id="rId10"/>
    <p:sldId id="287" r:id="rId11"/>
    <p:sldId id="284" r:id="rId12"/>
    <p:sldId id="285" r:id="rId13"/>
    <p:sldId id="268" r:id="rId14"/>
    <p:sldId id="267" r:id="rId15"/>
    <p:sldId id="276" r:id="rId16"/>
    <p:sldId id="275" r:id="rId17"/>
    <p:sldId id="270" r:id="rId18"/>
    <p:sldId id="271" r:id="rId19"/>
    <p:sldId id="272" r:id="rId20"/>
    <p:sldId id="294" r:id="rId21"/>
    <p:sldId id="289" r:id="rId22"/>
    <p:sldId id="290" r:id="rId23"/>
    <p:sldId id="291" r:id="rId24"/>
    <p:sldId id="292" r:id="rId25"/>
    <p:sldId id="266" r:id="rId26"/>
    <p:sldId id="259" r:id="rId27"/>
    <p:sldId id="269" r:id="rId28"/>
    <p:sldId id="274" r:id="rId29"/>
    <p:sldId id="258" r:id="rId30"/>
    <p:sldId id="257" r:id="rId31"/>
    <p:sldId id="262" r:id="rId32"/>
    <p:sldId id="265" r:id="rId33"/>
    <p:sldId id="288" r:id="rId34"/>
    <p:sldId id="273" r:id="rId35"/>
    <p:sldId id="261" r:id="rId36"/>
    <p:sldId id="260" r:id="rId37"/>
    <p:sldId id="293" r:id="rId38"/>
    <p:sldId id="297" r:id="rId39"/>
    <p:sldId id="296" r:id="rId40"/>
    <p:sldId id="295" r:id="rId41"/>
    <p:sldId id="298" r:id="rId42"/>
    <p:sldId id="299" r:id="rId43"/>
    <p:sldId id="300" r:id="rId44"/>
    <p:sldId id="301" r:id="rId45"/>
    <p:sldId id="303" r:id="rId46"/>
    <p:sldId id="304" r:id="rId47"/>
    <p:sldId id="302" r:id="rId48"/>
  </p:sldIdLst>
  <p:sldSz cx="9144000" cy="6858000" type="screen4x3"/>
  <p:notesSz cx="6797675" cy="9926638"/>
  <p:embeddedFontLst>
    <p:embeddedFont>
      <p:font typeface="Roboto Condensed" panose="02000000000000000000" pitchFamily="2" charset="0"/>
      <p:regular r:id="rId51"/>
      <p:bold r:id="rId52"/>
      <p:italic r:id="rId53"/>
      <p:boldItalic r:id="rId54"/>
    </p:embeddedFont>
    <p:embeddedFont>
      <p:font typeface="Open Sans" panose="020B0606030504020204" pitchFamily="34" charset="0"/>
      <p:regular r:id="rId55"/>
      <p:bold r:id="rId56"/>
      <p:italic r:id="rId57"/>
      <p:boldItalic r:id="rId58"/>
    </p:embeddedFont>
    <p:embeddedFont>
      <p:font typeface="Calibri" panose="020F0502020204030204" pitchFamily="34" charset="0"/>
      <p:regular r:id="rId59"/>
      <p:bold r:id="rId60"/>
      <p:italic r:id="rId61"/>
      <p:boldItalic r:id="rId6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AF50"/>
    <a:srgbClr val="607D8B"/>
    <a:srgbClr val="EC407A"/>
    <a:srgbClr val="FFEB3B"/>
    <a:srgbClr val="F44336"/>
    <a:srgbClr val="8BC34A"/>
    <a:srgbClr val="4BAE4F"/>
    <a:srgbClr val="009688"/>
    <a:srgbClr val="37474F"/>
    <a:srgbClr val="FF57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722" autoAdjust="0"/>
  </p:normalViewPr>
  <p:slideViewPr>
    <p:cSldViewPr snapToGrid="0">
      <p:cViewPr varScale="1">
        <p:scale>
          <a:sx n="89" d="100"/>
          <a:sy n="89" d="100"/>
        </p:scale>
        <p:origin x="-155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55" Type="http://schemas.openxmlformats.org/officeDocument/2006/relationships/font" Target="fonts/font5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4.fntdata"/><Relationship Id="rId62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3.fntdata"/><Relationship Id="rId58" Type="http://schemas.openxmlformats.org/officeDocument/2006/relationships/font" Target="fonts/font8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7.fntdata"/><Relationship Id="rId61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2.fntdata"/><Relationship Id="rId60" Type="http://schemas.openxmlformats.org/officeDocument/2006/relationships/font" Target="fonts/font10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6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9689" y="0"/>
            <a:ext cx="2946400" cy="496888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00DB50F5-D190-477C-AA36-6261168CAA72}" type="datetimeFigureOut">
              <a:rPr lang="en-AU" smtClean="0"/>
              <a:t>2/05/2016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164"/>
            <a:ext cx="2946400" cy="496887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9" y="9428164"/>
            <a:ext cx="2946400" cy="496887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8BD82BB2-7020-4C13-BDAE-AD800B71F76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57069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tiff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6332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4" y="1"/>
            <a:ext cx="2945659" cy="496332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01DC99DE-B57D-4B43-BDD7-565697FA23D7}" type="datetimeFigureOut">
              <a:rPr lang="en-AU" smtClean="0"/>
              <a:t>2/05/2016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2" tIns="45716" rIns="91432" bIns="45716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</p:spPr>
        <p:txBody>
          <a:bodyPr vert="horz" lIns="91432" tIns="45716" rIns="91432" bIns="45716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6332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4" y="9428584"/>
            <a:ext cx="2945659" cy="496332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25DD1ECB-BDD3-459E-A0CB-BABA72D309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13152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24880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Address: 175 </a:t>
            </a:r>
            <a:r>
              <a:rPr lang="en-AU" dirty="0" err="1" smtClean="0"/>
              <a:t>Shellcot</a:t>
            </a:r>
            <a:r>
              <a:rPr lang="en-AU" dirty="0" smtClean="0"/>
              <a:t> Rd</a:t>
            </a:r>
          </a:p>
          <a:p>
            <a:r>
              <a:rPr lang="en-AU" dirty="0" smtClean="0"/>
              <a:t>Folio: 10038/004 </a:t>
            </a:r>
          </a:p>
          <a:p>
            <a:r>
              <a:rPr lang="en-AU" dirty="0" smtClean="0"/>
              <a:t>Parcel: 1\TP522380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22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75348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Address: 185 </a:t>
            </a:r>
            <a:r>
              <a:rPr lang="en-AU" dirty="0" err="1" smtClean="0"/>
              <a:t>Shellcot</a:t>
            </a:r>
            <a:r>
              <a:rPr lang="en-AU" dirty="0" smtClean="0"/>
              <a:t> Rd</a:t>
            </a:r>
          </a:p>
          <a:p>
            <a:r>
              <a:rPr lang="en-AU" dirty="0" smtClean="0"/>
              <a:t>Folio: 10020/829 </a:t>
            </a:r>
          </a:p>
          <a:p>
            <a:r>
              <a:rPr lang="en-AU" dirty="0" smtClean="0"/>
              <a:t>P</a:t>
            </a:r>
            <a:r>
              <a:rPr lang="en-AU" baseline="0" dirty="0" smtClean="0"/>
              <a:t>arcels: 1\TP</a:t>
            </a:r>
            <a:r>
              <a:rPr lang="en-AU" dirty="0" smtClean="0"/>
              <a:t>836423,</a:t>
            </a:r>
            <a:r>
              <a:rPr lang="en-AU" baseline="0" dirty="0" smtClean="0"/>
              <a:t> 2\TP</a:t>
            </a:r>
            <a:r>
              <a:rPr lang="en-AU" dirty="0" smtClean="0"/>
              <a:t>836423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23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43850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38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24880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12454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r>
              <a:rPr lang="en-AU" dirty="0" smtClean="0"/>
              <a:t>When looking at </a:t>
            </a:r>
            <a:r>
              <a:rPr lang="en-AU" dirty="0" err="1" smtClean="0"/>
              <a:t>pCT</a:t>
            </a:r>
            <a:r>
              <a:rPr lang="en-AU" dirty="0" smtClean="0"/>
              <a:t> note the fact that the caveat isn’t on the CT (doesn’t require CT and wasn’t re-printed after the CT was issued).</a:t>
            </a:r>
          </a:p>
          <a:p>
            <a:r>
              <a:rPr lang="en-AU" dirty="0" smtClean="0"/>
              <a:t>  - have a look at date/time of CT issuing and caveat dealing</a:t>
            </a:r>
          </a:p>
          <a:p>
            <a:r>
              <a:rPr lang="en-AU" dirty="0" smtClean="0"/>
              <a:t>  - see if people know</a:t>
            </a:r>
            <a:r>
              <a:rPr lang="en-AU" baseline="0" dirty="0" smtClean="0"/>
              <a:t> what the CT issuing date / time relates to (when the mortgage </a:t>
            </a:r>
            <a:r>
              <a:rPr lang="en-AU" baseline="0" smtClean="0"/>
              <a:t>was registered)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2/05/2016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8417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2/05/2016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4630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2/05/2016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9459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2/05/2016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7181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2/05/2016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1089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2/05/2016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9286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2/05/2016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3948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2/05/2016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0321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2/05/2016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6186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2/05/2016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98089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2/05/2016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3618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7FDA20-45B0-40A8-8E86-9C7081EF2420}" type="datetimeFigureOut">
              <a:rPr lang="en-AU" smtClean="0"/>
              <a:t>2/05/2016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11632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LV systems structure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7976520" cy="4623660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VOTS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Planning Certificate System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Imaging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Geospatial – LASSI / SMES / VICNAMES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LVIS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External 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PEXA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SRO</a:t>
            </a:r>
          </a:p>
          <a:p>
            <a:pPr lvl="1" algn="l"/>
            <a:r>
              <a:rPr lang="en-AU" sz="2400" dirty="0" err="1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endParaRPr lang="en-AU" sz="24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002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Dealing – transaction history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27584" y="1412776"/>
            <a:ext cx="7488832" cy="5256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HISTORICAL SEARCH STATEMENT       Land Victoria        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                             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Produced 19/04/2016 04:27 PM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824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Folio Creation: Created as paper folio continued as computer folio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 OF ALTS DEALINGS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 Lodged for  Date Recorded    Dealing          Imaged  Dealing Type and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Registration     on Register                               Details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 OF VOTS DEALINGS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 Lodged for  Date Recorded    Dealing          Imaged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Registration     on Register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06/01/2006       06/01/2006       AE098391Y        Y       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OF LAND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MORTGAGE  AE098391Y 06/01/2006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REGIONAL ONE CREDIT UNION LTD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21/11/2011       25/11/2011       AJ327832E (E)    N       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APPLICATION TO CONVERT A PCT TO AN ECT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12/01/2012       12/01/2012       AJ427926M (E)    N       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APPLICATION TO NOMINATE AN ECT TO AN ELECTRONIC INSTRUMENT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ELF Id: 1201AB1023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Removed by Dealing AJ427991A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12/01/2012       12/01/2012       AJ427991A (E)    N       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DISCHARGE OF MORTGAGE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AFFECTED ENCUMBRANCE(S) AND REMOVED MORTGAGE(S)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MORTGAGE AE098391Y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STATEMENT END</a:t>
            </a:r>
            <a:endParaRPr lang="en-AU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827584" y="5589240"/>
            <a:ext cx="4558580" cy="720080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287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Paper instrument – registered dealing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000" y="1440000"/>
            <a:ext cx="4094798" cy="5788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ounded Rectangle 3"/>
          <p:cNvSpPr/>
          <p:nvPr/>
        </p:nvSpPr>
        <p:spPr>
          <a:xfrm>
            <a:off x="3351709" y="2122140"/>
            <a:ext cx="1391741" cy="720080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3596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Electronic instrument – registered dealing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56000" y="1340768"/>
            <a:ext cx="5256160" cy="540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Produced: 19/04/2016 04:21:11 PM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   Dealing Number: AJ427991A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Status: Registered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 and Time Lodged: 12/01/2012 02:24:33 PM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Responsible 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Subscriber: BANKMECU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Customer Code: 13091U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Reference: 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DISCHARGE OF MORTGAGE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Section 84 Transfer of Land Act 1958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mortgagee or annuitant discharges the land described from the moneys or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annuity secured by the mortgage or charge specified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Land: (volume and folio reference) and Mortgagee or Annuitant: (full name)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824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shown on Register is REGIONAL ONE CREDIT UNION LTD; Party dealing is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(Justification is Change of incorporated name - Credit Union)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826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shown on Register is REGIONAL ONE CREDIT UNION LTD; Party dealing is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(Justification is Change of incorporated name - Credit Union)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or Charge Number: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AE098391Y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Subscriber Certifications: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 The subscriber certifies that, where the subscriber is representing another,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subscriber is a party to an EC System Rules Representation Agreement with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Mortgagee it represents or by the Mortgagee's attorney acting under a power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 attorney.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Dated: (system date)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January 2012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Signed by: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608884" y="1346448"/>
            <a:ext cx="1848941" cy="360040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574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Common dealing types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5968752" cy="4680520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 restructure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Subdivision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Consolidation</a:t>
            </a:r>
          </a:p>
          <a:p>
            <a:pPr lvl="1" algn="l"/>
            <a:endParaRPr lang="en-AU" sz="15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Proprietorship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Transfer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Transmission application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Survivorship application</a:t>
            </a:r>
          </a:p>
          <a:p>
            <a:pPr lvl="1" algn="l"/>
            <a:endParaRPr lang="en-AU" sz="14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Record interest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Mortgage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Caveat</a:t>
            </a:r>
          </a:p>
          <a:p>
            <a:pPr lvl="1" algn="l"/>
            <a:endParaRPr lang="en-AU" sz="16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Remove interest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Mortgage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Caveat</a:t>
            </a:r>
          </a:p>
        </p:txBody>
      </p:sp>
    </p:spTree>
    <p:extLst>
      <p:ext uri="{BB962C8B-B14F-4D97-AF65-F5344CB8AC3E}">
        <p14:creationId xmlns:p14="http://schemas.microsoft.com/office/powerpoint/2010/main" val="915019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land parcel?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425824"/>
          </a:xfrm>
        </p:spPr>
        <p:txBody>
          <a:bodyPr>
            <a:normAutofit lnSpcReduction="10000"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Relationship to folio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Parcel types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Parishes and townships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Standard Parcel Identifier (SPI)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6425476" y="154855"/>
            <a:ext cx="2601923" cy="2165279"/>
            <a:chOff x="2687194" y="2676475"/>
            <a:chExt cx="2601923" cy="2165279"/>
          </a:xfrm>
        </p:grpSpPr>
        <p:sp>
          <p:nvSpPr>
            <p:cNvPr id="5" name="Rounded Rectangle 4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6" name="Rounded Rectangle 5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" name="Rounded Rectangle 6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" name="Rounded Rectangle 7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" name="Rounded Rectangle 8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ounded Rectangle 9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11" name="Rounded Rectangle 10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ounded Rectangle 11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EC407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" name="Rounded Rectangle 12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ounded Rectangle 13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8BC34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Rounded Rectangle 14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9C27B0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714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land parcel?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Parcel types</a:t>
            </a:r>
            <a:endParaRPr lang="en-AU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425824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Lot on Plan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Crown allotment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6425476" y="154855"/>
            <a:ext cx="2601923" cy="2165279"/>
            <a:chOff x="2687194" y="2676475"/>
            <a:chExt cx="2601923" cy="2165279"/>
          </a:xfrm>
        </p:grpSpPr>
        <p:sp>
          <p:nvSpPr>
            <p:cNvPr id="17" name="Rounded Rectangle 16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Rounded Rectangle 17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Rounded Rectangle 18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0" name="Rounded Rectangle 19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1" name="Rounded Rectangle 20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2" name="Rounded Rectangle 21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23" name="Rounded Rectangle 22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4" name="Rounded Rectangle 23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EC407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5" name="Rounded Rectangle 24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6" name="Rounded Rectangle 25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8BC34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7" name="Rounded Rectangle 26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9C27B0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2169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land parcel?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Plan</a:t>
            </a:r>
            <a:endParaRPr lang="en-AU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12776"/>
            <a:ext cx="3456384" cy="54840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ounded Rectangle 3"/>
          <p:cNvSpPr/>
          <p:nvPr/>
        </p:nvSpPr>
        <p:spPr>
          <a:xfrm>
            <a:off x="3398519" y="3008381"/>
            <a:ext cx="1691641" cy="24447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AU" sz="1400" dirty="0" smtClean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Lot 1 on RP8432</a:t>
            </a:r>
            <a:endParaRPr lang="en-AU" sz="1400" dirty="0">
              <a:solidFill>
                <a:srgbClr val="0070C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0471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land parcel?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Parishes and </a:t>
            </a:r>
            <a:r>
              <a:rPr lang="en-AU" sz="20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townships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1026" name="Picture 2" descr="\\internal.vic.gov.au\DEPI\HomeDirs1\nk30\Documents\Vic parishes and townships.tif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000" y="1628800"/>
            <a:ext cx="7524424" cy="4796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414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land parcel?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Parishes </a:t>
            </a:r>
            <a:r>
              <a:rPr lang="en-AU" sz="20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2050" name="Picture 2" descr="\\internal.vic.gov.au\DEPI\HomeDirs1\nk30\Documents\Sample_Parish_Plan_Colongulac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340768"/>
            <a:ext cx="4104456" cy="5560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/>
          <p:cNvSpPr/>
          <p:nvPr/>
        </p:nvSpPr>
        <p:spPr>
          <a:xfrm>
            <a:off x="4272637" y="4064352"/>
            <a:ext cx="3599776" cy="24447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AU" sz="1400" dirty="0" smtClean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Crown Allotment 273 Parish of </a:t>
            </a:r>
            <a:r>
              <a:rPr lang="en-AU" sz="1400" dirty="0" err="1" smtClean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Colongulac</a:t>
            </a:r>
            <a:endParaRPr lang="en-AU" sz="1400" dirty="0">
              <a:solidFill>
                <a:srgbClr val="0070C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21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land parcel?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Township plan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3074" name="Picture 2" descr="\\internal.vic.gov.au\DEPI\HomeDirs1\nk30\Documents\Sample_Township_Plan_Hamilt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656" y="1412776"/>
            <a:ext cx="7429044" cy="482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/>
          <p:cNvSpPr/>
          <p:nvPr/>
        </p:nvSpPr>
        <p:spPr>
          <a:xfrm>
            <a:off x="894656" y="6269106"/>
            <a:ext cx="7429043" cy="24447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AU" sz="1400" dirty="0" smtClean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Crown Allotment 1 Section 78 Township of Hamilton Parish of Hamilton North</a:t>
            </a:r>
            <a:endParaRPr lang="en-AU" sz="1400" dirty="0">
              <a:solidFill>
                <a:srgbClr val="0070C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201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LV systems structure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72319" y="3601304"/>
            <a:ext cx="1882078" cy="864096"/>
          </a:xfrm>
          <a:prstGeom prst="roundRect">
            <a:avLst/>
          </a:prstGeom>
          <a:solidFill>
            <a:schemeClr val="accent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259632" y="2488000"/>
            <a:ext cx="1882078" cy="864096"/>
          </a:xfrm>
          <a:prstGeom prst="roundRect">
            <a:avLst/>
          </a:prstGeom>
          <a:solidFill>
            <a:srgbClr val="FF572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860032" y="5743948"/>
            <a:ext cx="1882078" cy="864096"/>
          </a:xfrm>
          <a:prstGeom prst="roundRect">
            <a:avLst/>
          </a:prstGeom>
          <a:solidFill>
            <a:schemeClr val="tx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Imaging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5076055" y="4441728"/>
            <a:ext cx="0" cy="130222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5220072" y="4423159"/>
            <a:ext cx="0" cy="1320789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3065453" y="4420776"/>
            <a:ext cx="563196" cy="35586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5076056" y="2276872"/>
            <a:ext cx="0" cy="1274088"/>
          </a:xfrm>
          <a:prstGeom prst="straightConnector1">
            <a:avLst/>
          </a:prstGeom>
          <a:ln w="28575">
            <a:solidFill>
              <a:srgbClr val="009688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1547664" y="4476188"/>
            <a:ext cx="3312368" cy="1531036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6742110" y="5564560"/>
            <a:ext cx="422178" cy="442664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3109135" y="3328100"/>
            <a:ext cx="519513" cy="337728"/>
          </a:xfrm>
          <a:prstGeom prst="straightConnector1">
            <a:avLst/>
          </a:prstGeom>
          <a:ln w="28575">
            <a:solidFill>
              <a:srgbClr val="FF5722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3109135" y="3197776"/>
            <a:ext cx="598769" cy="35890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V="1">
            <a:off x="4932040" y="2276872"/>
            <a:ext cx="0" cy="126114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1" idx="2"/>
          </p:cNvCxnSpPr>
          <p:nvPr/>
        </p:nvCxnSpPr>
        <p:spPr>
          <a:xfrm flipH="1">
            <a:off x="6742111" y="5564560"/>
            <a:ext cx="178513" cy="221332"/>
          </a:xfrm>
          <a:prstGeom prst="straightConnector1">
            <a:avLst/>
          </a:prstGeom>
          <a:ln w="28575">
            <a:solidFill>
              <a:srgbClr val="9C27B0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endCxn id="11" idx="0"/>
          </p:cNvCxnSpPr>
          <p:nvPr/>
        </p:nvCxnSpPr>
        <p:spPr>
          <a:xfrm>
            <a:off x="6920449" y="4420776"/>
            <a:ext cx="175" cy="279688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12" idx="1"/>
            <a:endCxn id="7" idx="3"/>
          </p:cNvCxnSpPr>
          <p:nvPr/>
        </p:nvCxnSpPr>
        <p:spPr>
          <a:xfrm flipH="1">
            <a:off x="2654397" y="3988728"/>
            <a:ext cx="3717803" cy="44624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12" idx="1"/>
          </p:cNvCxnSpPr>
          <p:nvPr/>
        </p:nvCxnSpPr>
        <p:spPr>
          <a:xfrm flipH="1">
            <a:off x="3088588" y="3988728"/>
            <a:ext cx="3283612" cy="938376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>
            <a:off x="2654397" y="4207024"/>
            <a:ext cx="958934" cy="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V="1">
            <a:off x="5436096" y="4420776"/>
            <a:ext cx="1395271" cy="1275920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11" idx="1"/>
            <a:endCxn id="6" idx="3"/>
          </p:cNvCxnSpPr>
          <p:nvPr/>
        </p:nvCxnSpPr>
        <p:spPr>
          <a:xfrm flipH="1">
            <a:off x="3109135" y="5132512"/>
            <a:ext cx="2870450" cy="0"/>
          </a:xfrm>
          <a:prstGeom prst="straightConnector1">
            <a:avLst/>
          </a:prstGeom>
          <a:ln w="28575">
            <a:solidFill>
              <a:srgbClr val="9C27B0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 flipH="1" flipV="1">
            <a:off x="3141711" y="3112841"/>
            <a:ext cx="3073964" cy="1587623"/>
          </a:xfrm>
          <a:prstGeom prst="straightConnector1">
            <a:avLst/>
          </a:prstGeom>
          <a:ln w="28575">
            <a:solidFill>
              <a:srgbClr val="9C27B0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H="1" flipV="1">
            <a:off x="3141710" y="2694856"/>
            <a:ext cx="3230490" cy="1152128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4766714" y="1412776"/>
            <a:ext cx="1882078" cy="864096"/>
          </a:xfrm>
          <a:prstGeom prst="roundRect">
            <a:avLst/>
          </a:prstGeom>
          <a:solidFill>
            <a:srgbClr val="009688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Exchange Australia</a:t>
            </a:r>
          </a:p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(PEXA)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1" name="Rounded Rectangle 90"/>
          <p:cNvSpPr/>
          <p:nvPr/>
        </p:nvSpPr>
        <p:spPr>
          <a:xfrm>
            <a:off x="2314812" y="1412776"/>
            <a:ext cx="1882078" cy="864096"/>
          </a:xfrm>
          <a:prstGeom prst="roundRect">
            <a:avLst/>
          </a:prstGeom>
          <a:solidFill>
            <a:srgbClr val="FFEB3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State Revenue Office</a:t>
            </a:r>
          </a:p>
          <a:p>
            <a:pPr algn="ctr"/>
            <a:r>
              <a:rPr lang="en-AU" sz="1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(SRO)</a:t>
            </a:r>
          </a:p>
        </p:txBody>
      </p:sp>
      <p:sp>
        <p:nvSpPr>
          <p:cNvPr id="92" name="Rounded Rectangle 91"/>
          <p:cNvSpPr/>
          <p:nvPr/>
        </p:nvSpPr>
        <p:spPr>
          <a:xfrm>
            <a:off x="5979410" y="2406824"/>
            <a:ext cx="1882078" cy="864096"/>
          </a:xfrm>
          <a:prstGeom prst="roundRect">
            <a:avLst/>
          </a:prstGeom>
          <a:solidFill>
            <a:schemeClr val="accent3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endParaRPr lang="en-AU" sz="14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43" name="Straight Arrow Connector 142"/>
          <p:cNvCxnSpPr/>
          <p:nvPr/>
        </p:nvCxnSpPr>
        <p:spPr>
          <a:xfrm flipV="1">
            <a:off x="3851920" y="2276872"/>
            <a:ext cx="0" cy="127408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>
            <a:off x="3990868" y="2276872"/>
            <a:ext cx="0" cy="1268016"/>
          </a:xfrm>
          <a:prstGeom prst="straightConnector1">
            <a:avLst/>
          </a:prstGeom>
          <a:ln w="28575">
            <a:solidFill>
              <a:srgbClr val="FFEB3B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>
            <a:endCxn id="92" idx="1"/>
          </p:cNvCxnSpPr>
          <p:nvPr/>
        </p:nvCxnSpPr>
        <p:spPr>
          <a:xfrm flipV="1">
            <a:off x="5220072" y="2838872"/>
            <a:ext cx="759338" cy="71780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/>
          <p:nvPr/>
        </p:nvCxnSpPr>
        <p:spPr>
          <a:xfrm flipH="1">
            <a:off x="5436096" y="3054896"/>
            <a:ext cx="543314" cy="546408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/>
          <p:cNvCxnSpPr/>
          <p:nvPr/>
        </p:nvCxnSpPr>
        <p:spPr>
          <a:xfrm>
            <a:off x="7092280" y="3264808"/>
            <a:ext cx="0" cy="1435656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6372200" y="3556680"/>
            <a:ext cx="1882078" cy="864096"/>
          </a:xfrm>
          <a:prstGeom prst="roundRect">
            <a:avLst/>
          </a:prstGeom>
          <a:solidFill>
            <a:srgbClr val="EC407A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LVIS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38" name="Straight Arrow Connector 37"/>
          <p:cNvCxnSpPr>
            <a:endCxn id="12" idx="0"/>
          </p:cNvCxnSpPr>
          <p:nvPr/>
        </p:nvCxnSpPr>
        <p:spPr>
          <a:xfrm>
            <a:off x="7311299" y="3270920"/>
            <a:ext cx="1940" cy="285760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9" idx="1"/>
          </p:cNvCxnSpPr>
          <p:nvPr/>
        </p:nvCxnSpPr>
        <p:spPr>
          <a:xfrm flipH="1" flipV="1">
            <a:off x="3065453" y="5406404"/>
            <a:ext cx="1794579" cy="769592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/>
        </p:nvSpPr>
        <p:spPr>
          <a:xfrm>
            <a:off x="1227057" y="4700464"/>
            <a:ext cx="1882078" cy="864096"/>
          </a:xfrm>
          <a:prstGeom prst="roundRect">
            <a:avLst/>
          </a:prstGeom>
          <a:solidFill>
            <a:schemeClr val="accent1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2314812" y="5743948"/>
            <a:ext cx="1882078" cy="864096"/>
          </a:xfrm>
          <a:prstGeom prst="roundRect">
            <a:avLst/>
          </a:prstGeom>
          <a:solidFill>
            <a:srgbClr val="8BC34A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Planning Certificate System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5979585" y="4700464"/>
            <a:ext cx="1882078" cy="864096"/>
          </a:xfrm>
          <a:prstGeom prst="roundRect">
            <a:avLst/>
          </a:prstGeom>
          <a:solidFill>
            <a:srgbClr val="9C27B0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LASSI / SMES / VICNAMES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58" name="Straight Arrow Connector 57"/>
          <p:cNvCxnSpPr>
            <a:stCxn id="6" idx="2"/>
          </p:cNvCxnSpPr>
          <p:nvPr/>
        </p:nvCxnSpPr>
        <p:spPr>
          <a:xfrm>
            <a:off x="2168096" y="5564560"/>
            <a:ext cx="243664" cy="222258"/>
          </a:xfrm>
          <a:prstGeom prst="straightConnector1">
            <a:avLst/>
          </a:prstGeom>
          <a:ln w="28575">
            <a:solidFill>
              <a:srgbClr val="4BAE4F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>
            <a:off x="4196890" y="4279032"/>
            <a:ext cx="2175310" cy="1507786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39" idx="1"/>
          </p:cNvCxnSpPr>
          <p:nvPr/>
        </p:nvCxnSpPr>
        <p:spPr>
          <a:xfrm flipH="1" flipV="1">
            <a:off x="1713358" y="5564560"/>
            <a:ext cx="601454" cy="611436"/>
          </a:xfrm>
          <a:prstGeom prst="straightConnector1">
            <a:avLst/>
          </a:prstGeom>
          <a:ln w="28575">
            <a:solidFill>
              <a:srgbClr val="8BC34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2520761" y="4441728"/>
            <a:ext cx="0" cy="258736"/>
          </a:xfrm>
          <a:prstGeom prst="straightConnector1">
            <a:avLst/>
          </a:prstGeom>
          <a:ln w="28575">
            <a:solidFill>
              <a:srgbClr val="F4433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>
            <a:off x="2735580" y="3328100"/>
            <a:ext cx="2278380" cy="2415848"/>
          </a:xfrm>
          <a:prstGeom prst="straightConnector1">
            <a:avLst/>
          </a:prstGeom>
          <a:ln w="28575">
            <a:solidFill>
              <a:srgbClr val="FF5722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3613330" y="3556680"/>
            <a:ext cx="1882078" cy="864096"/>
          </a:xfrm>
          <a:prstGeom prst="roundRect">
            <a:avLst/>
          </a:prstGeom>
          <a:solidFill>
            <a:schemeClr val="accent6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Victorian Online Titles System (VOTS)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5257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1" animBg="1"/>
      <p:bldP spid="10" grpId="0" animBg="1"/>
      <p:bldP spid="91" grpId="0" animBg="1"/>
      <p:bldP spid="92" grpId="0" animBg="1"/>
      <p:bldP spid="12" grpId="0" animBg="1"/>
      <p:bldP spid="6" grpId="0" animBg="1"/>
      <p:bldP spid="39" grpId="0" animBg="1"/>
      <p:bldP spid="1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land parcel?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SPI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755999" y="1799999"/>
            <a:ext cx="8045101" cy="4553176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 is a SPI?</a:t>
            </a:r>
          </a:p>
          <a:p>
            <a:pPr algn="l"/>
            <a:endParaRPr lang="en-AU" sz="12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Lot on plan format </a:t>
            </a:r>
          </a:p>
          <a:p>
            <a:pPr lvl="1" algn="l"/>
            <a:r>
              <a:rPr lang="en-AU" sz="22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{Lot No} \ {Plan No without check digit}</a:t>
            </a:r>
            <a:endParaRPr lang="en-AU" sz="24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47675"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1\RP8432</a:t>
            </a:r>
          </a:p>
          <a:p>
            <a:pPr algn="l"/>
            <a:endParaRPr lang="en-AU" sz="12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Parish / </a:t>
            </a:r>
            <a:r>
              <a:rPr lang="en-AU" sz="28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township format: </a:t>
            </a:r>
            <a:endParaRPr lang="en-AU" sz="28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 algn="l"/>
            <a:r>
              <a:rPr lang="en-AU" sz="22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Single value: {Value} \PP {Parish / township code}</a:t>
            </a:r>
            <a:endParaRPr lang="en-AU" sz="24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1\PP5002</a:t>
            </a:r>
          </a:p>
          <a:p>
            <a:pPr lvl="1" algn="l"/>
            <a:r>
              <a:rPr lang="en-AU" sz="20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Dual </a:t>
            </a:r>
            <a:r>
              <a:rPr lang="en-AU" sz="20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value: {</a:t>
            </a:r>
            <a:r>
              <a:rPr lang="en-AU" sz="20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Value1} ~ {value2} </a:t>
            </a:r>
            <a:r>
              <a:rPr lang="en-AU" sz="20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\PP {Parish / township code}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1~A\PP5002</a:t>
            </a:r>
            <a:endParaRPr lang="en-AU" sz="24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 algn="l"/>
            <a:endParaRPr lang="en-AU" sz="24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endParaRPr lang="en-AU" sz="28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679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property?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425824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Relationships: folio &amp; land parcel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Who </a:t>
            </a:r>
            <a:r>
              <a:rPr lang="en-AU" sz="28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decides? Who cares</a:t>
            </a:r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?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Council property number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Common examples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6425476" y="162213"/>
            <a:ext cx="2601923" cy="2165279"/>
            <a:chOff x="2687194" y="2676475"/>
            <a:chExt cx="2601923" cy="2165279"/>
          </a:xfrm>
        </p:grpSpPr>
        <p:sp>
          <p:nvSpPr>
            <p:cNvPr id="5" name="Rounded Rectangle 4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6" name="Rounded Rectangle 5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" name="Rounded Rectangle 6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" name="Rounded Rectangle 7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" name="Rounded Rectangle 8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ounded Rectangle 9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11" name="Rounded Rectangle 10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ounded Rectangle 11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EC407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" name="Rounded Rectangle 12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ounded Rectangle 13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8BC34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Rounded Rectangle 14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9C27B0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056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property?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Simple property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5" r="7835"/>
          <a:stretch/>
        </p:blipFill>
        <p:spPr bwMode="auto">
          <a:xfrm>
            <a:off x="840828" y="1431161"/>
            <a:ext cx="7683062" cy="47103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ounded Rectangle 7"/>
          <p:cNvSpPr/>
          <p:nvPr/>
        </p:nvSpPr>
        <p:spPr>
          <a:xfrm>
            <a:off x="3791624" y="4554889"/>
            <a:ext cx="1083589" cy="24447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AU" sz="1400" dirty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10038/004 </a:t>
            </a:r>
          </a:p>
        </p:txBody>
      </p:sp>
    </p:spTree>
    <p:extLst>
      <p:ext uri="{BB962C8B-B14F-4D97-AF65-F5344CB8AC3E}">
        <p14:creationId xmlns:p14="http://schemas.microsoft.com/office/powerpoint/2010/main" val="1067302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property?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Multi-parcel, single folio property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512" b="30368"/>
          <a:stretch/>
        </p:blipFill>
        <p:spPr bwMode="auto">
          <a:xfrm>
            <a:off x="720406" y="1386646"/>
            <a:ext cx="7775359" cy="3651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ounded Rectangle 4"/>
          <p:cNvSpPr/>
          <p:nvPr/>
        </p:nvSpPr>
        <p:spPr>
          <a:xfrm>
            <a:off x="3361411" y="2968007"/>
            <a:ext cx="1083589" cy="24447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AU" sz="1400" dirty="0" smtClean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10020/829</a:t>
            </a:r>
            <a:endParaRPr lang="en-AU" sz="1400" dirty="0">
              <a:solidFill>
                <a:srgbClr val="0070C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621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property?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Multi-parcel, multi-folio property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001" y="1333504"/>
            <a:ext cx="7918857" cy="49174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4304386" y="4907314"/>
            <a:ext cx="1083589" cy="24447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AU" sz="1400" dirty="0" smtClean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10172/823</a:t>
            </a:r>
            <a:endParaRPr lang="en-AU" sz="1400" dirty="0">
              <a:solidFill>
                <a:srgbClr val="0070C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047460" y="5564004"/>
            <a:ext cx="1083589" cy="24447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AU" sz="1400" dirty="0" smtClean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10710/366</a:t>
            </a:r>
            <a:endParaRPr lang="en-AU" sz="1400" dirty="0">
              <a:solidFill>
                <a:srgbClr val="0070C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678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VOTS services access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713856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PEXA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SRO</a:t>
            </a:r>
            <a:endParaRPr lang="en-AU" sz="28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84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LANDATA?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351112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 information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Information from VOTS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Information from Imaging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Information from external authorities</a:t>
            </a:r>
          </a:p>
          <a:p>
            <a:pPr lvl="1" algn="l"/>
            <a:endParaRPr lang="en-AU" sz="24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751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LANDATA services access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1752600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Broker web services</a:t>
            </a:r>
          </a:p>
        </p:txBody>
      </p:sp>
    </p:spTree>
    <p:extLst>
      <p:ext uri="{BB962C8B-B14F-4D97-AF65-F5344CB8AC3E}">
        <p14:creationId xmlns:p14="http://schemas.microsoft.com/office/powerpoint/2010/main" val="4046359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SPEAR services access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1752600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VOTS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External organisations</a:t>
            </a:r>
            <a:endParaRPr lang="en-AU" sz="28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881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LVIS?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3285184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Look-up </a:t>
            </a:r>
            <a:r>
              <a:rPr lang="en-AU" sz="2800" dirty="0" err="1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data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Address services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Parcel services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Spatial services</a:t>
            </a:r>
            <a:endParaRPr lang="en-AU" sz="28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215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folio?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7200800" cy="4417920"/>
          </a:xfrm>
        </p:spPr>
        <p:txBody>
          <a:bodyPr>
            <a:normAutofit fontScale="92500" lnSpcReduction="10000"/>
          </a:bodyPr>
          <a:lstStyle/>
          <a:p>
            <a:pPr marL="358775" indent="-358775"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Why have a folio?</a:t>
            </a:r>
          </a:p>
          <a:p>
            <a:pPr marL="358775" indent="-358775"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Folio</a:t>
            </a:r>
          </a:p>
          <a:p>
            <a:pPr marL="815975" lvl="1" indent="-358775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</a:t>
            </a:r>
          </a:p>
          <a:p>
            <a:pPr marL="815975" lvl="1" indent="-358775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Proprietorship</a:t>
            </a:r>
            <a:endParaRPr lang="en-AU" sz="24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815975" lvl="1" indent="-358775" algn="l"/>
            <a:r>
              <a:rPr lang="en-AU" sz="24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Interests</a:t>
            </a:r>
          </a:p>
          <a:p>
            <a:pPr marL="449263" indent="-449263"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/ duplicate / certificate of title / CT / </a:t>
            </a:r>
            <a:r>
              <a:rPr lang="en-AU" sz="2800" dirty="0" err="1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CofT</a:t>
            </a:r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/ </a:t>
            </a:r>
            <a:r>
              <a:rPr lang="en-AU" sz="2800" dirty="0" err="1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eCT</a:t>
            </a:r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/ </a:t>
            </a:r>
            <a:r>
              <a:rPr lang="en-AU" sz="2800" dirty="0" err="1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pCT</a:t>
            </a:r>
            <a:endParaRPr lang="en-AU" sz="28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58775" indent="-358775"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CT holder / controller</a:t>
            </a:r>
          </a:p>
          <a:p>
            <a:pPr marL="358775" indent="-358775"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Some transactions which need CT</a:t>
            </a:r>
          </a:p>
          <a:p>
            <a:pPr marL="358775" indent="-358775" algn="l"/>
            <a:r>
              <a:rPr lang="en-AU" sz="28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Guaranteed information</a:t>
            </a:r>
          </a:p>
          <a:p>
            <a:pPr marL="358775" indent="-358775" algn="l"/>
            <a:endParaRPr lang="en-AU" sz="28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6403685" y="102107"/>
            <a:ext cx="2601923" cy="2165279"/>
            <a:chOff x="2687194" y="2676475"/>
            <a:chExt cx="2601923" cy="2165279"/>
          </a:xfrm>
        </p:grpSpPr>
        <p:sp>
          <p:nvSpPr>
            <p:cNvPr id="16" name="Rounded Rectangle 15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7" name="Rounded Rectangle 16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Rounded Rectangle 17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Rounded Rectangle 18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0" name="Rounded Rectangle 19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1" name="Rounded Rectangle 20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FFEB3B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22" name="Rounded Rectangle 21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3" name="Rounded Rectangle 22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4" name="Rounded Rectangle 23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5" name="Rounded Rectangle 24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6" name="Rounded Rectangle 25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0498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LVIS services access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1752600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External facing services</a:t>
            </a:r>
            <a:endParaRPr lang="en-AU" sz="28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4723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PSV?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351112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Sales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Valuations</a:t>
            </a:r>
          </a:p>
        </p:txBody>
      </p:sp>
    </p:spTree>
    <p:extLst>
      <p:ext uri="{BB962C8B-B14F-4D97-AF65-F5344CB8AC3E}">
        <p14:creationId xmlns:p14="http://schemas.microsoft.com/office/powerpoint/2010/main" val="2825060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Imaging?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7632424" cy="3960440"/>
          </a:xfrm>
        </p:spPr>
        <p:txBody>
          <a:bodyPr>
            <a:normAutofit lnSpcReduction="10000"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Instruments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Information about destroyed instruments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Diagrams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Survey mark sketches 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 xml information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Ongoing process for acquiring new images – scanning and direct upload</a:t>
            </a:r>
          </a:p>
          <a:p>
            <a:pPr lvl="1" algn="l"/>
            <a:endParaRPr lang="en-AU" sz="24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0117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Imaging?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18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Acquiring images</a:t>
            </a:r>
            <a:endParaRPr lang="en-AU" sz="24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321401" y="3305753"/>
            <a:ext cx="1882078" cy="864096"/>
          </a:xfrm>
          <a:prstGeom prst="roundRect">
            <a:avLst/>
          </a:prstGeom>
          <a:solidFill>
            <a:schemeClr val="tx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Imaging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6" name="Straight Arrow Connector 5"/>
          <p:cNvCxnSpPr>
            <a:stCxn id="8" idx="1"/>
          </p:cNvCxnSpPr>
          <p:nvPr/>
        </p:nvCxnSpPr>
        <p:spPr>
          <a:xfrm flipH="1">
            <a:off x="5186421" y="3029426"/>
            <a:ext cx="616611" cy="354187"/>
          </a:xfrm>
          <a:prstGeom prst="straightConnector1">
            <a:avLst/>
          </a:prstGeom>
          <a:ln w="28575">
            <a:solidFill>
              <a:srgbClr val="9C27B0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5803032" y="2597378"/>
            <a:ext cx="1882078" cy="864096"/>
          </a:xfrm>
          <a:prstGeom prst="roundRect">
            <a:avLst/>
          </a:prstGeom>
          <a:solidFill>
            <a:srgbClr val="9C27B0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SMES &amp; VICNAMES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3329417" y="1628800"/>
            <a:ext cx="1882078" cy="864096"/>
          </a:xfrm>
          <a:prstGeom prst="roundRect">
            <a:avLst/>
          </a:prstGeom>
          <a:solidFill>
            <a:schemeClr val="accent6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VOTS </a:t>
            </a:r>
          </a:p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OCR images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690464" y="2597378"/>
            <a:ext cx="1882078" cy="864096"/>
          </a:xfrm>
          <a:prstGeom prst="roundRect">
            <a:avLst/>
          </a:prstGeom>
          <a:solidFill>
            <a:srgbClr val="FF572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</a:p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Plans &amp; </a:t>
            </a:r>
            <a:r>
              <a:rPr lang="en-AU" sz="14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ePlans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2" name="Straight Arrow Connector 11"/>
          <p:cNvCxnSpPr>
            <a:stCxn id="9" idx="2"/>
            <a:endCxn id="5" idx="0"/>
          </p:cNvCxnSpPr>
          <p:nvPr/>
        </p:nvCxnSpPr>
        <p:spPr>
          <a:xfrm flipH="1">
            <a:off x="4262440" y="2492896"/>
            <a:ext cx="8016" cy="81285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1" idx="3"/>
          </p:cNvCxnSpPr>
          <p:nvPr/>
        </p:nvCxnSpPr>
        <p:spPr>
          <a:xfrm>
            <a:off x="2572542" y="3029426"/>
            <a:ext cx="782218" cy="354187"/>
          </a:xfrm>
          <a:prstGeom prst="straightConnector1">
            <a:avLst/>
          </a:prstGeom>
          <a:ln w="28575">
            <a:solidFill>
              <a:srgbClr val="FF5722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5803359" y="3933337"/>
            <a:ext cx="1882078" cy="864096"/>
          </a:xfrm>
          <a:prstGeom prst="roundRect">
            <a:avLst/>
          </a:prstGeom>
          <a:solidFill>
            <a:srgbClr val="8BC34A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err="1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DocMaint</a:t>
            </a:r>
            <a:endParaRPr lang="en-AU" sz="14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6" name="Flowchart: Multidocument 25"/>
          <p:cNvSpPr/>
          <p:nvPr/>
        </p:nvSpPr>
        <p:spPr>
          <a:xfrm>
            <a:off x="3115247" y="4923610"/>
            <a:ext cx="2088232" cy="1242431"/>
          </a:xfrm>
          <a:prstGeom prst="flowChartMultidocument">
            <a:avLst/>
          </a:prstGeom>
          <a:solidFill>
            <a:srgbClr val="4BAE4F"/>
          </a:solidFill>
          <a:ln>
            <a:solidFill>
              <a:srgbClr val="0054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err="1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FujiXerox</a:t>
            </a:r>
            <a:endParaRPr lang="en-AU" sz="1400" dirty="0" smtClean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AU" sz="1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Paper scanning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 flipH="1" flipV="1">
            <a:off x="4242120" y="4169849"/>
            <a:ext cx="1631" cy="742056"/>
          </a:xfrm>
          <a:prstGeom prst="straightConnector1">
            <a:avLst/>
          </a:prstGeom>
          <a:ln w="28575">
            <a:solidFill>
              <a:srgbClr val="4BAE4F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/>
          <p:cNvSpPr/>
          <p:nvPr/>
        </p:nvSpPr>
        <p:spPr>
          <a:xfrm>
            <a:off x="690464" y="3936658"/>
            <a:ext cx="1882078" cy="864096"/>
          </a:xfrm>
          <a:prstGeom prst="roundRect">
            <a:avLst/>
          </a:prstGeom>
          <a:solidFill>
            <a:srgbClr val="009688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FujiXerox</a:t>
            </a:r>
            <a:endParaRPr lang="en-AU" sz="14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Direct uploading</a:t>
            </a:r>
          </a:p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e.g. VicRoads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35" name="Straight Arrow Connector 34"/>
          <p:cNvCxnSpPr>
            <a:stCxn id="29" idx="3"/>
          </p:cNvCxnSpPr>
          <p:nvPr/>
        </p:nvCxnSpPr>
        <p:spPr>
          <a:xfrm flipV="1">
            <a:off x="2572542" y="4059515"/>
            <a:ext cx="782218" cy="309191"/>
          </a:xfrm>
          <a:prstGeom prst="straightConnector1">
            <a:avLst/>
          </a:prstGeom>
          <a:ln w="28575">
            <a:solidFill>
              <a:srgbClr val="009688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5" idx="1"/>
          </p:cNvCxnSpPr>
          <p:nvPr/>
        </p:nvCxnSpPr>
        <p:spPr>
          <a:xfrm flipH="1" flipV="1">
            <a:off x="5186421" y="4059515"/>
            <a:ext cx="616938" cy="305870"/>
          </a:xfrm>
          <a:prstGeom prst="straightConnector1">
            <a:avLst/>
          </a:prstGeom>
          <a:ln w="28575">
            <a:solidFill>
              <a:srgbClr val="8BC34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3893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2" presetClass="exit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1" grpId="0" animBg="1"/>
      <p:bldP spid="25" grpId="0" animBg="1"/>
      <p:bldP spid="26" grpId="0" animBg="1"/>
      <p:bldP spid="29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Imaging</a:t>
            </a:r>
            <a:r>
              <a:rPr lang="en-AU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</a:t>
            </a:r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services access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3960440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VOTS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LASSI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VICNAMES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SMES</a:t>
            </a:r>
          </a:p>
        </p:txBody>
      </p:sp>
    </p:spTree>
    <p:extLst>
      <p:ext uri="{BB962C8B-B14F-4D97-AF65-F5344CB8AC3E}">
        <p14:creationId xmlns:p14="http://schemas.microsoft.com/office/powerpoint/2010/main" val="3117721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6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Geospatial systems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880320"/>
          </a:xfrm>
        </p:spPr>
        <p:txBody>
          <a:bodyPr>
            <a:normAutofit lnSpcReduction="10000"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LASSI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SMES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VICNAMES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Embedded maps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</a:p>
        </p:txBody>
      </p:sp>
    </p:spTree>
    <p:extLst>
      <p:ext uri="{BB962C8B-B14F-4D97-AF65-F5344CB8AC3E}">
        <p14:creationId xmlns:p14="http://schemas.microsoft.com/office/powerpoint/2010/main" val="2533966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err="1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VicMap</a:t>
            </a:r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integrations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351112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LASSI / LVIS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 - LVIS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VOTS extract</a:t>
            </a:r>
          </a:p>
          <a:p>
            <a:pPr lvl="1" algn="l"/>
            <a:endParaRPr lang="en-AU" sz="24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478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roup 154"/>
          <p:cNvGrpSpPr/>
          <p:nvPr/>
        </p:nvGrpSpPr>
        <p:grpSpPr>
          <a:xfrm>
            <a:off x="6425476" y="162213"/>
            <a:ext cx="2601923" cy="2165279"/>
            <a:chOff x="2687194" y="2676475"/>
            <a:chExt cx="2601923" cy="2165279"/>
          </a:xfrm>
        </p:grpSpPr>
        <p:sp>
          <p:nvSpPr>
            <p:cNvPr id="7" name="Rounded Rectangle 6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" name="Rounded Rectangle 7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" name="Rounded Rectangle 8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chemeClr val="tx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5" name="Rounded Rectangle 4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ounded Rectangle 9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1" name="Rounded Rectangle 90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FFEB3B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92" name="Rounded Rectangle 91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ounded Rectangle 11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EC407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6" name="Rounded Rectangle 5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9" name="Rounded Rectangle 38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8BC34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ounded Rectangle 10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9C27B0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4180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LV systems structure</a:t>
            </a:r>
            <a:endParaRPr lang="en-AU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72319" y="3601304"/>
            <a:ext cx="1882078" cy="864096"/>
          </a:xfrm>
          <a:prstGeom prst="roundRect">
            <a:avLst/>
          </a:prstGeom>
          <a:solidFill>
            <a:schemeClr val="accent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259632" y="2488000"/>
            <a:ext cx="1882078" cy="864096"/>
          </a:xfrm>
          <a:prstGeom prst="roundRect">
            <a:avLst/>
          </a:prstGeom>
          <a:solidFill>
            <a:srgbClr val="FF572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860032" y="5743948"/>
            <a:ext cx="1882078" cy="864096"/>
          </a:xfrm>
          <a:prstGeom prst="roundRect">
            <a:avLst/>
          </a:prstGeom>
          <a:solidFill>
            <a:schemeClr val="tx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Imaging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5076055" y="4441728"/>
            <a:ext cx="0" cy="130222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5220072" y="4423159"/>
            <a:ext cx="0" cy="1320789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3065453" y="4420776"/>
            <a:ext cx="563196" cy="35586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5076056" y="2276872"/>
            <a:ext cx="0" cy="1274088"/>
          </a:xfrm>
          <a:prstGeom prst="straightConnector1">
            <a:avLst/>
          </a:prstGeom>
          <a:ln w="28575">
            <a:solidFill>
              <a:srgbClr val="009688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1547664" y="4476188"/>
            <a:ext cx="3312368" cy="1531036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6742110" y="5564560"/>
            <a:ext cx="422178" cy="442664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3109135" y="3328100"/>
            <a:ext cx="519513" cy="337728"/>
          </a:xfrm>
          <a:prstGeom prst="straightConnector1">
            <a:avLst/>
          </a:prstGeom>
          <a:ln w="28575">
            <a:solidFill>
              <a:srgbClr val="FF5722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3109135" y="3197776"/>
            <a:ext cx="598769" cy="35890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V="1">
            <a:off x="4932040" y="2276872"/>
            <a:ext cx="0" cy="126114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1" idx="2"/>
          </p:cNvCxnSpPr>
          <p:nvPr/>
        </p:nvCxnSpPr>
        <p:spPr>
          <a:xfrm flipH="1">
            <a:off x="6742111" y="5564560"/>
            <a:ext cx="178513" cy="221332"/>
          </a:xfrm>
          <a:prstGeom prst="straightConnector1">
            <a:avLst/>
          </a:prstGeom>
          <a:ln w="28575">
            <a:solidFill>
              <a:srgbClr val="9C27B0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endCxn id="11" idx="0"/>
          </p:cNvCxnSpPr>
          <p:nvPr/>
        </p:nvCxnSpPr>
        <p:spPr>
          <a:xfrm>
            <a:off x="6920449" y="4420776"/>
            <a:ext cx="175" cy="279688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12" idx="1"/>
            <a:endCxn id="7" idx="3"/>
          </p:cNvCxnSpPr>
          <p:nvPr/>
        </p:nvCxnSpPr>
        <p:spPr>
          <a:xfrm flipH="1">
            <a:off x="2654397" y="3988728"/>
            <a:ext cx="3717803" cy="44624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12" idx="1"/>
          </p:cNvCxnSpPr>
          <p:nvPr/>
        </p:nvCxnSpPr>
        <p:spPr>
          <a:xfrm flipH="1">
            <a:off x="3088588" y="3988728"/>
            <a:ext cx="3283612" cy="938376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>
            <a:off x="2654397" y="4207024"/>
            <a:ext cx="958934" cy="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V="1">
            <a:off x="5436096" y="4420776"/>
            <a:ext cx="1395271" cy="1275920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11" idx="1"/>
            <a:endCxn id="6" idx="3"/>
          </p:cNvCxnSpPr>
          <p:nvPr/>
        </p:nvCxnSpPr>
        <p:spPr>
          <a:xfrm flipH="1">
            <a:off x="3109135" y="5132512"/>
            <a:ext cx="2870450" cy="0"/>
          </a:xfrm>
          <a:prstGeom prst="straightConnector1">
            <a:avLst/>
          </a:prstGeom>
          <a:ln w="28575">
            <a:solidFill>
              <a:srgbClr val="9C27B0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 flipH="1" flipV="1">
            <a:off x="3141711" y="3112841"/>
            <a:ext cx="3073964" cy="1587623"/>
          </a:xfrm>
          <a:prstGeom prst="straightConnector1">
            <a:avLst/>
          </a:prstGeom>
          <a:ln w="28575">
            <a:solidFill>
              <a:srgbClr val="9C27B0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H="1" flipV="1">
            <a:off x="3141710" y="2694856"/>
            <a:ext cx="3230490" cy="1152128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4766714" y="1412776"/>
            <a:ext cx="1882078" cy="864096"/>
          </a:xfrm>
          <a:prstGeom prst="roundRect">
            <a:avLst/>
          </a:prstGeom>
          <a:solidFill>
            <a:srgbClr val="009688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Exchange Australia</a:t>
            </a:r>
          </a:p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(PEXA)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1" name="Rounded Rectangle 90"/>
          <p:cNvSpPr/>
          <p:nvPr/>
        </p:nvSpPr>
        <p:spPr>
          <a:xfrm>
            <a:off x="2314812" y="1412776"/>
            <a:ext cx="1882078" cy="864096"/>
          </a:xfrm>
          <a:prstGeom prst="roundRect">
            <a:avLst/>
          </a:prstGeom>
          <a:solidFill>
            <a:srgbClr val="FFEB3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State Revenue Office</a:t>
            </a:r>
          </a:p>
          <a:p>
            <a:pPr algn="ctr"/>
            <a:r>
              <a:rPr lang="en-AU" sz="1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(SRO)</a:t>
            </a:r>
          </a:p>
        </p:txBody>
      </p:sp>
      <p:sp>
        <p:nvSpPr>
          <p:cNvPr id="92" name="Rounded Rectangle 91"/>
          <p:cNvSpPr/>
          <p:nvPr/>
        </p:nvSpPr>
        <p:spPr>
          <a:xfrm>
            <a:off x="5979410" y="2406824"/>
            <a:ext cx="1882078" cy="864096"/>
          </a:xfrm>
          <a:prstGeom prst="roundRect">
            <a:avLst/>
          </a:prstGeom>
          <a:solidFill>
            <a:schemeClr val="accent3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endParaRPr lang="en-AU" sz="14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43" name="Straight Arrow Connector 142"/>
          <p:cNvCxnSpPr/>
          <p:nvPr/>
        </p:nvCxnSpPr>
        <p:spPr>
          <a:xfrm flipV="1">
            <a:off x="3851920" y="2276872"/>
            <a:ext cx="0" cy="127408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>
            <a:off x="3990868" y="2276872"/>
            <a:ext cx="0" cy="1268016"/>
          </a:xfrm>
          <a:prstGeom prst="straightConnector1">
            <a:avLst/>
          </a:prstGeom>
          <a:ln w="28575">
            <a:solidFill>
              <a:srgbClr val="FFEB3B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>
            <a:endCxn id="92" idx="1"/>
          </p:cNvCxnSpPr>
          <p:nvPr/>
        </p:nvCxnSpPr>
        <p:spPr>
          <a:xfrm flipV="1">
            <a:off x="5220072" y="2838872"/>
            <a:ext cx="759338" cy="71780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/>
          <p:nvPr/>
        </p:nvCxnSpPr>
        <p:spPr>
          <a:xfrm flipH="1">
            <a:off x="5436096" y="3054896"/>
            <a:ext cx="543314" cy="546408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/>
          <p:cNvCxnSpPr/>
          <p:nvPr/>
        </p:nvCxnSpPr>
        <p:spPr>
          <a:xfrm>
            <a:off x="7092280" y="3264808"/>
            <a:ext cx="0" cy="1435656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6372200" y="3556680"/>
            <a:ext cx="1882078" cy="864096"/>
          </a:xfrm>
          <a:prstGeom prst="roundRect">
            <a:avLst/>
          </a:prstGeom>
          <a:solidFill>
            <a:srgbClr val="EC407A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LVIS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38" name="Straight Arrow Connector 37"/>
          <p:cNvCxnSpPr>
            <a:endCxn id="12" idx="0"/>
          </p:cNvCxnSpPr>
          <p:nvPr/>
        </p:nvCxnSpPr>
        <p:spPr>
          <a:xfrm>
            <a:off x="7311299" y="3270920"/>
            <a:ext cx="1940" cy="285760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9" idx="1"/>
          </p:cNvCxnSpPr>
          <p:nvPr/>
        </p:nvCxnSpPr>
        <p:spPr>
          <a:xfrm flipH="1" flipV="1">
            <a:off x="3065453" y="5406404"/>
            <a:ext cx="1794579" cy="769592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/>
        </p:nvSpPr>
        <p:spPr>
          <a:xfrm>
            <a:off x="1227057" y="4700464"/>
            <a:ext cx="1882078" cy="864096"/>
          </a:xfrm>
          <a:prstGeom prst="roundRect">
            <a:avLst/>
          </a:prstGeom>
          <a:solidFill>
            <a:srgbClr val="4CAF50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2314812" y="5743948"/>
            <a:ext cx="1882078" cy="864096"/>
          </a:xfrm>
          <a:prstGeom prst="roundRect">
            <a:avLst/>
          </a:prstGeom>
          <a:solidFill>
            <a:srgbClr val="8BC34A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Planning Certificate System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5979585" y="4700464"/>
            <a:ext cx="1882078" cy="864096"/>
          </a:xfrm>
          <a:prstGeom prst="roundRect">
            <a:avLst/>
          </a:prstGeom>
          <a:solidFill>
            <a:srgbClr val="9C27B0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LASSI / SMES / VICNAMES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58" name="Straight Arrow Connector 57"/>
          <p:cNvCxnSpPr>
            <a:stCxn id="6" idx="2"/>
          </p:cNvCxnSpPr>
          <p:nvPr/>
        </p:nvCxnSpPr>
        <p:spPr>
          <a:xfrm>
            <a:off x="2168096" y="5564560"/>
            <a:ext cx="243664" cy="222258"/>
          </a:xfrm>
          <a:prstGeom prst="straightConnector1">
            <a:avLst/>
          </a:prstGeom>
          <a:ln w="28575">
            <a:solidFill>
              <a:srgbClr val="4BAE4F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>
            <a:off x="4196890" y="4279032"/>
            <a:ext cx="2175310" cy="1507786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39" idx="1"/>
          </p:cNvCxnSpPr>
          <p:nvPr/>
        </p:nvCxnSpPr>
        <p:spPr>
          <a:xfrm flipH="1" flipV="1">
            <a:off x="1713358" y="5564560"/>
            <a:ext cx="601454" cy="611436"/>
          </a:xfrm>
          <a:prstGeom prst="straightConnector1">
            <a:avLst/>
          </a:prstGeom>
          <a:ln w="28575">
            <a:solidFill>
              <a:srgbClr val="8BC34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2520761" y="4441728"/>
            <a:ext cx="0" cy="258736"/>
          </a:xfrm>
          <a:prstGeom prst="straightConnector1">
            <a:avLst/>
          </a:prstGeom>
          <a:ln w="28575">
            <a:solidFill>
              <a:srgbClr val="F4433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>
            <a:off x="2735580" y="3328100"/>
            <a:ext cx="2278380" cy="2415848"/>
          </a:xfrm>
          <a:prstGeom prst="straightConnector1">
            <a:avLst/>
          </a:prstGeom>
          <a:ln w="28575">
            <a:solidFill>
              <a:srgbClr val="FF5722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3613330" y="3556680"/>
            <a:ext cx="1882078" cy="864096"/>
          </a:xfrm>
          <a:prstGeom prst="roundRect">
            <a:avLst/>
          </a:prstGeom>
          <a:solidFill>
            <a:schemeClr val="accent6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Victorian Online Titles System (VOTS)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5355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LV systems structure</a:t>
            </a:r>
            <a:endParaRPr lang="en-AU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8060340" cy="461604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VOTS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Planning Certificate System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Imaging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Geospatial – LASSI / SMES / VICNAMES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LVIS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External </a:t>
            </a:r>
          </a:p>
          <a:p>
            <a:pPr lvl="1" algn="l"/>
            <a:r>
              <a:rPr lang="en-AU" sz="24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PEXA</a:t>
            </a:r>
          </a:p>
          <a:p>
            <a:pPr lvl="1" algn="l"/>
            <a:r>
              <a:rPr lang="en-AU" sz="24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SRO</a:t>
            </a:r>
          </a:p>
          <a:p>
            <a:pPr lvl="1" algn="l"/>
            <a:r>
              <a:rPr lang="en-AU" sz="2400" dirty="0" err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endParaRPr lang="en-AU" sz="24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896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000" y="1386000"/>
            <a:ext cx="6000254" cy="5662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/>
        </p:nvSpPr>
        <p:spPr>
          <a:xfrm>
            <a:off x="785159" y="2149457"/>
            <a:ext cx="5062636" cy="478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 DESCRIPTION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Lot 2 on Plan of Subdivision 339997C.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PARENT TITLE Volume 07290 Folio 808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Created by instrument PS339997C 22/03/1995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REGISTERED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Estate Fee Simple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Joint Proprietors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LARRY THOMAS MCINERNEY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OKSANA ANNA MCINERNEY both of 99A PLUMPTON AVENUE GLENROY VIC 3046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AL572201E 18/12/2014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ENCUMBRANCES, CAVEATS AND NOTICES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 AL572202C 18/12/2014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POLICE FINANCIAL SERVICES LTD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  AM160359F 30/12/2015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Caveator</a:t>
            </a:r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Grounds of Claim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ESTOPPEL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Estate or Interest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INTEREST AS LIENEE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Prohibition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ABSOLUTELY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Lodged by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Notices to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 of 570 BOURKE STREET MELBOURNE VIC 3000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encumbrances created by Section 98 Transfer of Land Act 1958 or Section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24 Subdivision Act 1988 and any other encumbrances shown or entered on the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plan set out under DIAGRAM LOCATION below.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PS339997C FOR FURTHER DETAILS AND BOUNDARIES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folio?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789563" y="1388304"/>
            <a:ext cx="2208172" cy="288000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ounded Rectangle 7"/>
          <p:cNvSpPr/>
          <p:nvPr/>
        </p:nvSpPr>
        <p:spPr>
          <a:xfrm>
            <a:off x="789563" y="1861458"/>
            <a:ext cx="1848132" cy="252000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Rounded Rectangle 8"/>
          <p:cNvSpPr/>
          <p:nvPr/>
        </p:nvSpPr>
        <p:spPr>
          <a:xfrm>
            <a:off x="789563" y="2113458"/>
            <a:ext cx="3275960" cy="662014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ounded Rectangle 9"/>
          <p:cNvSpPr/>
          <p:nvPr/>
        </p:nvSpPr>
        <p:spPr>
          <a:xfrm>
            <a:off x="789563" y="2775472"/>
            <a:ext cx="3852024" cy="860612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Rounded Rectangle 11"/>
          <p:cNvSpPr/>
          <p:nvPr/>
        </p:nvSpPr>
        <p:spPr>
          <a:xfrm>
            <a:off x="789563" y="3636084"/>
            <a:ext cx="4430960" cy="2431229"/>
          </a:xfrm>
          <a:prstGeom prst="roundRect">
            <a:avLst>
              <a:gd name="adj" fmla="val 5693"/>
            </a:avLst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Rounded Rectangle 12"/>
          <p:cNvSpPr/>
          <p:nvPr/>
        </p:nvSpPr>
        <p:spPr>
          <a:xfrm>
            <a:off x="789563" y="6067313"/>
            <a:ext cx="3275960" cy="451821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8928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2" grpId="0" animBg="1"/>
      <p:bldP spid="12" grpId="1" animBg="1"/>
      <p:bldP spid="13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6402616" y="147497"/>
            <a:ext cx="2601923" cy="2165279"/>
            <a:chOff x="2687194" y="2676475"/>
            <a:chExt cx="2601923" cy="2165279"/>
          </a:xfrm>
        </p:grpSpPr>
        <p:sp>
          <p:nvSpPr>
            <p:cNvPr id="5" name="Rounded Rectangle 4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6" name="Rounded Rectangle 5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" name="Rounded Rectangle 6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chemeClr val="tx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" name="Rounded Rectangle 7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" name="Rounded Rectangle 8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ounded Rectangle 9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FFEB3B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11" name="Rounded Rectangle 10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ounded Rectangle 11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EC407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" name="Rounded Rectangle 12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ounded Rectangle 13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8BC34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Rounded Rectangle 14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9C27B0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6" name="Title 1"/>
          <p:cNvSpPr txBox="1">
            <a:spLocks/>
          </p:cNvSpPr>
          <p:nvPr/>
        </p:nvSpPr>
        <p:spPr>
          <a:xfrm>
            <a:off x="720000" y="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AU" b="1" dirty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LV systems </a:t>
            </a:r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scenarios</a:t>
            </a:r>
            <a:endParaRPr lang="en-AU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17" name="Subtitle 2"/>
          <p:cNvSpPr txBox="1">
            <a:spLocks/>
          </p:cNvSpPr>
          <p:nvPr/>
        </p:nvSpPr>
        <p:spPr>
          <a:xfrm>
            <a:off x="756000" y="1222778"/>
            <a:ext cx="5646616" cy="5505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8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1. SPEAR electronic lodgement</a:t>
            </a:r>
          </a:p>
          <a:p>
            <a:pPr marL="266700" indent="0">
              <a:buNone/>
            </a:pP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significant amount of information was being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manually entered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into VOTS even though it was present in SPEAR.  When a </a:t>
            </a:r>
            <a:r>
              <a:rPr lang="en-US" sz="10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lodgement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came from SPEAR, VOTS needed to be pre-populated with all available information.</a:t>
            </a:r>
            <a:endParaRPr lang="en-AU" sz="1000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AU" sz="1000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AU" sz="18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2. PSV property data update</a:t>
            </a:r>
          </a:p>
          <a:p>
            <a:pPr marL="266700" indent="0">
              <a:buNone/>
            </a:pPr>
            <a:r>
              <a:rPr lang="en-AU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 was receiving updates to its property information from a weekly file created by </a:t>
            </a:r>
            <a:r>
              <a:rPr lang="en-AU" sz="10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r>
              <a:rPr lang="en-AU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 The file did not contain all the information which PSV wanted.  In addition, </a:t>
            </a:r>
            <a:r>
              <a:rPr lang="en-AU" sz="10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r>
              <a:rPr lang="en-AU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wanted LV to take over generating its own data.</a:t>
            </a:r>
          </a:p>
          <a:p>
            <a:pPr marL="0" indent="0">
              <a:buNone/>
            </a:pPr>
            <a:endParaRPr lang="en-AU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AU" sz="18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3. Delivery of PDFs in geospatial systems</a:t>
            </a:r>
          </a:p>
          <a:p>
            <a:pPr marL="266700" indent="0">
              <a:buNone/>
            </a:pPr>
            <a:r>
              <a:rPr lang="en-AU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PDFs delivered via the geospatial systems were using a complicated system which involved calling SPEAR which then called Imaging to retrieve images.  A change was needed to enable the geospatial systems to directly retrieve and assemble images into PDFs.</a:t>
            </a:r>
          </a:p>
          <a:p>
            <a:pPr marL="266700" indent="0">
              <a:buNone/>
            </a:pPr>
            <a:endParaRPr lang="en-AU" sz="1000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AU" sz="18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4. </a:t>
            </a:r>
            <a:r>
              <a:rPr lang="en-AU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Enhance LANDATA </a:t>
            </a:r>
            <a:r>
              <a:rPr lang="en-AU" sz="18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Front of House </a:t>
            </a:r>
            <a:r>
              <a:rPr lang="en-AU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View My Titles</a:t>
            </a:r>
          </a:p>
          <a:p>
            <a:pPr marL="266700" indent="0">
              <a:buNone/>
            </a:pP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Two changes were required:</a:t>
            </a:r>
          </a:p>
          <a:p>
            <a:pPr marL="266700" indent="0">
              <a:buNone/>
            </a:pP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 When a user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listed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their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electronic titles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they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got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option to view the location on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map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Roads are usually owned by councils and councils usually hold their titles electronically.  However, many road parcels are not in </a:t>
            </a:r>
            <a:r>
              <a:rPr lang="en-US" sz="10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 In these cases,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view on map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returned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 error. </a:t>
            </a:r>
          </a:p>
          <a:p>
            <a:pPr marL="266700" indent="0">
              <a:buNone/>
            </a:pP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2. Where a volume/folio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had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multiple land descriptions,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only displayed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first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one.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Multiple land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descriptions needed to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returned,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where applicable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66700" indent="0">
              <a:buNone/>
            </a:pPr>
            <a:endParaRPr lang="en-AU" sz="1000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AU" sz="1800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AU" sz="1800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AU" sz="1800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lvl="1" indent="0">
              <a:buNone/>
            </a:pPr>
            <a:endParaRPr lang="en-AU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731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folio?</a:t>
            </a:r>
            <a:endParaRPr lang="en-AU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7200800" cy="4525496"/>
          </a:xfrm>
        </p:spPr>
        <p:txBody>
          <a:bodyPr>
            <a:normAutofit lnSpcReduction="10000"/>
          </a:bodyPr>
          <a:lstStyle/>
          <a:p>
            <a:pPr marL="358775" indent="-358775"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Why have a folio?</a:t>
            </a:r>
          </a:p>
          <a:p>
            <a:pPr marL="358775" indent="-358775"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Folio</a:t>
            </a:r>
          </a:p>
          <a:p>
            <a:pPr marL="815975" lvl="1" indent="-358775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</a:t>
            </a:r>
          </a:p>
          <a:p>
            <a:pPr marL="815975" lvl="1" indent="-358775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Proprietorship</a:t>
            </a:r>
            <a:endParaRPr lang="en-AU" sz="24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815975" lvl="1" indent="-358775" algn="l"/>
            <a:r>
              <a:rPr lang="en-AU" sz="24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Interests</a:t>
            </a:r>
          </a:p>
          <a:p>
            <a:pPr marL="449263" indent="-449263"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/ duplicate / certificate of title / CT / </a:t>
            </a:r>
            <a:r>
              <a:rPr lang="en-AU" sz="2800" dirty="0" err="1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CofT</a:t>
            </a:r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/ </a:t>
            </a:r>
            <a:r>
              <a:rPr lang="en-AU" sz="2800" dirty="0" err="1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eCT</a:t>
            </a:r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/ </a:t>
            </a:r>
            <a:r>
              <a:rPr lang="en-AU" sz="2800" dirty="0" err="1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pCT</a:t>
            </a:r>
            <a:endParaRPr lang="en-AU" sz="2800" dirty="0" smtClean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58775" indent="-358775"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CT holder / controller</a:t>
            </a:r>
          </a:p>
          <a:p>
            <a:pPr marL="358775" indent="-358775"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Some transactions which need CT</a:t>
            </a:r>
          </a:p>
          <a:p>
            <a:pPr marL="358775" indent="-358775"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Guaranteed information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6403685" y="102107"/>
            <a:ext cx="2601923" cy="2165279"/>
            <a:chOff x="2687194" y="2676475"/>
            <a:chExt cx="2601923" cy="2165279"/>
          </a:xfrm>
        </p:grpSpPr>
        <p:sp>
          <p:nvSpPr>
            <p:cNvPr id="16" name="Rounded Rectangle 15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7" name="Rounded Rectangle 16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Rounded Rectangle 17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Rounded Rectangle 18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0" name="Rounded Rectangle 19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1" name="Rounded Rectangle 20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FFEB3B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22" name="Rounded Rectangle 21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3" name="Rounded Rectangle 22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4" name="Rounded Rectangle 23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5" name="Rounded Rectangle 24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6" name="Rounded Rectangle 25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982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folio?</a:t>
            </a:r>
            <a:endParaRPr lang="en-AU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000" y="1386000"/>
            <a:ext cx="6000254" cy="5662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785159" y="2149457"/>
            <a:ext cx="5062636" cy="478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 DESCRIPTION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Lot 2 on Plan of Subdivision 339997C.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PARENT TITLE Volume 07290 Folio 808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Created by instrument PS339997C 22/03/1995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REGISTERED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Estate Fee Simple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Joint Proprietors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LARRY THOMAS MCINERNEY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OKSANA ANNA MCINERNEY both of 99A PLUMPTON AVENUE GLENROY VIC 3046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AL572201E 18/12/2014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ENCUMBRANCES, CAVEATS AND NOTICES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 AL572202C 18/12/2014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POLICE FINANCIAL SERVICES LTD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  AM160359F 30/12/2015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Caveator</a:t>
            </a:r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Grounds of Claim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ESTOPPEL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Estate or Interest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INTEREST AS LIENEE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Prohibition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ABSOLUTELY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Lodged by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Notices to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 of 570 BOURKE STREET MELBOURNE VIC 3000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encumbrances created by Section 98 Transfer of Land Act 1958 or Section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24 Subdivision Act 1988 and any other encumbrances shown or entered on the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plan set out under DIAGRAM LOCATION below.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PS339997C FOR FURTHER DETAILS AND BOUNDARIES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9410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folio?</a:t>
            </a:r>
            <a:endParaRPr lang="en-AU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000" y="1386000"/>
            <a:ext cx="6000254" cy="5662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785159" y="2149457"/>
            <a:ext cx="5062636" cy="478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  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AM160359F 30/12/2015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Caveator</a:t>
            </a:r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Grounds of Claim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ESTOPPEL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Estate or Interest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INTEREST AS LIENEE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Prohibition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ABSOLUTELY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Lodged by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Notices to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 of 570 BOURKE STREET MELBOURNE VIC 3000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encumbrances created by Section 98 Transfer of Land Act 1958 or Section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24 Subdivision Act 1988 and any other encumbrances shown or entered on the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plan set out under DIAGRAM LOCATION below.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PS339997C FOR FURTHER DETAILS AND BOUNDARIES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                                        STATUS          DATE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AM160359F           CAVEAT                    Registered      30/12/2015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-----------------------------END OF FOLIO REPORT--------------------------------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Additional information: (not part of the Folio Report)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Street Address: 99A PLUMPTON AVENUE GLENROY VIC 3046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OWNERS CORPORATIONS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land in this folio is affected by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OWNERS CORPORATION PLAN NO. PS339997C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 END</a:t>
            </a:r>
          </a:p>
        </p:txBody>
      </p:sp>
    </p:spTree>
    <p:extLst>
      <p:ext uri="{BB962C8B-B14F-4D97-AF65-F5344CB8AC3E}">
        <p14:creationId xmlns:p14="http://schemas.microsoft.com/office/powerpoint/2010/main" val="3342851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2768" y="1183342"/>
            <a:ext cx="5062636" cy="55618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**************************** FOLIO IS CANCELLED *******************************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 DESCRIPTION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Lot 1 on Title Plan 198562J (formerly known as Lot 121 on Plan of Subdivision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004054).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PARENT TITLE Volume 09516 Folio 506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Created by instrument P625283M 23/01/1990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REGISTERED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Estate Fee Simple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Sole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HELEN MARGARET COTTEW of "ARDCHOILLE" TURNER AVENUE WOODEND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P625283M 23/01/1990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ENCUMBRANCES, CAVEATS AND NOTICES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encumbrances created by Section 98 Transfer of Land Act 1958 or Section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24 Subdivision Act 1988 and any other encumbrances shown or entered on the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plan set out under DIAGRAM LOCATION below.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AGREEMENT  Section 173 Planning and Environment Act 1987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AC328820S 11/09/2003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TP198562J FOR FURTHER DETAILS AND BOUNDARIES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NIL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 FOLIO HAS BEEN CANCELLED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FOLIOS: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10956/159  LIVE                Lot 1 on Plan of Subdivision 530949X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10956/160  LIVE                Lot 2 on Plan of Subdivision 530949X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10956/161  LIVE                Lot 3 on Plan of Subdivision 530949X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10956/162  LIVE                Lot 4 on Plan of Subdivision 530949X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-----------------------------END OF FOLIO REPORT--------------------------------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Additional information: (not part of the Folio Report)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Street Address: 80 TURNER AVENUE MOUNT MACEDON VIC 3441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 END</a:t>
            </a:r>
            <a:endParaRPr lang="en-AU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1"/>
            <a:ext cx="7772400" cy="1086521"/>
          </a:xfrm>
        </p:spPr>
        <p:txBody>
          <a:bodyPr>
            <a:normAutofit/>
          </a:bodyPr>
          <a:lstStyle/>
          <a:p>
            <a:pPr algn="l"/>
            <a:r>
              <a:rPr lang="en-AU" sz="3600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different? Who has the CT?         1</a:t>
            </a:r>
            <a:endParaRPr lang="en-AU" sz="36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1978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2768" y="1183342"/>
            <a:ext cx="5062636" cy="55618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CROWN GRANT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 DESCRIPTION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Crown Allotment 2L Section 7 Township of Donald Parish of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Banyenong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REGISTERED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Estate Fee Simple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Sole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PEAGROWERS CO-OPERATIVE LTD of 45 WOODS ST DONALD 3480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S613683G 03/08/1993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ENCUMBRANCES, CAVEATS AND NOTICES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 AB902898L 25/02/2003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SUNCORP-METWAY LTD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crown grant reservations exceptions conditions limitations and powers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noted on the plan or imaged folio set out under DIAGRAM LOCATION below.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For details of any other encumbrances see the plan or imaged folio set out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under DIAGRAM LOCATION below.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TP065382E FOR FURTHER DETAILS AND BOUNDARIES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                                        STATUS          DATE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AL932411N           DISCHARGE OF MORTGAGE     Unregistered    03/06/2015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AL932413J           DISPOSITION OF LAND       Unregistered    03/06/2015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AL932414G           MORTGAGE                  Unregistered    03/06/2015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 END</a:t>
            </a:r>
            <a:endParaRPr lang="en-AU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1"/>
            <a:ext cx="7772400" cy="1086521"/>
          </a:xfrm>
        </p:spPr>
        <p:txBody>
          <a:bodyPr>
            <a:normAutofit/>
          </a:bodyPr>
          <a:lstStyle/>
          <a:p>
            <a:pPr algn="l"/>
            <a:r>
              <a:rPr lang="en-AU" sz="3600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different? Who has </a:t>
            </a:r>
            <a:r>
              <a:rPr lang="en-AU" sz="3600" b="1" dirty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the CT?         </a:t>
            </a:r>
            <a:r>
              <a:rPr lang="en-AU" sz="3600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2</a:t>
            </a:r>
            <a:endParaRPr lang="en-AU" sz="36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4655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2768" y="1183342"/>
            <a:ext cx="5062636" cy="55618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 DESCRIPTION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Lot 9 on Plan of Subdivision 002141.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PARENT TITLE Volume 02261 Folio 045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Created by instrument 1842763 11/12/1941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REGISTERED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Estate Fee Simple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Sole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PATRICIA ELIZABETH HAUSER of 8 SHARP STREET NORTHCOTE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G499520 03/02/1977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ENCUMBRANCES, CAVEATS AND NOTICES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encumbrances created by Section 98 Transfer of Land Act 1958 or Section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24 Subdivision Act 1988 and any other encumbrances shown or entered on the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plan or imaged folio set out under DIAGRAM LOCATION below.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LP002141 FOR FURTHER DETAILS AND BOUNDARIES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NIL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-----------------------------END OF FOLIO REPORT--------------------------------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Additional information: (not part of the Folio Report)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Street Address: 8 SHARP STREET NORTHCOTE VIC 3070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 END</a:t>
            </a:r>
            <a:endParaRPr lang="en-AU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1"/>
            <a:ext cx="7772400" cy="1086521"/>
          </a:xfrm>
        </p:spPr>
        <p:txBody>
          <a:bodyPr>
            <a:normAutofit/>
          </a:bodyPr>
          <a:lstStyle/>
          <a:p>
            <a:pPr algn="l"/>
            <a:r>
              <a:rPr lang="en-AU" sz="3600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different? Who has </a:t>
            </a:r>
            <a:r>
              <a:rPr lang="en-AU" sz="3600" b="1" dirty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the CT?         </a:t>
            </a:r>
            <a:r>
              <a:rPr lang="en-AU" sz="3600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3</a:t>
            </a:r>
            <a:endParaRPr lang="en-AU" sz="36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313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2768" y="892885"/>
            <a:ext cx="5062636" cy="5965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 DESCRIPTION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Unit 3 on Strata Plan 037198Q and an undivided share in the common property for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time being described on the plan.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REGISTRATION OF DEALINGS WITH THIS UNIT IS RESTRICTED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PARENT TITLE Volume 08466 Folio 041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Created by instrument SP037198Q 31/01/1991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REGISTERED PROPRIETOR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Estate Fee Simple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Sole Proprietor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JANIECE DELANA MIRARCHI of 570 BOURKE STREET MELBOURNE VIC 3000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AM097104R 30/09/2015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ENCUMBRANCES, CAVEATS AND NOTICES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  AM097105P 30/09/2015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5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Caveator</a:t>
            </a:r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GROOVY PTY LTD ACN: 010089175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Grounds of Claim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AGREEMENT WITH THE FOLLOWING PARTIES AND DATE.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Parties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THE REGISTERED PROPRIETOR(S), GROOVY PTY LTD ACN: 010089175, GROOVY PTY LTD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ACN: 010089175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Date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30/08/2015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Estate or Interest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FREEHOLD ESTATE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Prohibition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ABSOLUTELY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Lodged by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GENERATOR INVESTMENTS AUSTRALIA LTD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Notices to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GROOVEY BANK of 570 BOURKE STREET MELBOURNE VIC 3000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encumbrances created by Section 98 Transfer of Land Act 1958 or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Section 12 Strata Titles Act 1967 and any other encumbrances shown or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entered on the plan set out under DIAGRAM LOCATION below.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SP037198Q FOR FURTHER DETAILS AND BOUNDARIES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NIL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-----------------------------END OF FOLIO REPORT--------------------------------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Additional information: (not part of the Folio Report)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Street Address: UNIT 3 37 GURNER STREET ST KILDA VIC 3182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ADMINISTRATIVE NOTICES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NIL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eCT</a:t>
            </a:r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Control    GENERATOR INVESTMENTS AUSTRALIA LTD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Effective from 30/09/2015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OWNERS CORPORATIONS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land in this folio is affected by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OWNERS CORPORATION PLAN NO. SP037198Q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 END</a:t>
            </a:r>
            <a:endParaRPr lang="en-AU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1"/>
            <a:ext cx="7772400" cy="1086521"/>
          </a:xfrm>
        </p:spPr>
        <p:txBody>
          <a:bodyPr>
            <a:normAutofit/>
          </a:bodyPr>
          <a:lstStyle/>
          <a:p>
            <a:pPr algn="l"/>
            <a:r>
              <a:rPr lang="en-AU" sz="3600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different? Who has </a:t>
            </a:r>
            <a:r>
              <a:rPr lang="en-AU" sz="3600" b="1" dirty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the CT?         </a:t>
            </a:r>
            <a:r>
              <a:rPr lang="en-AU" sz="3600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4</a:t>
            </a:r>
            <a:endParaRPr lang="en-AU" sz="36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9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000" y="1386000"/>
            <a:ext cx="6000254" cy="5662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Rectangle 8"/>
          <p:cNvSpPr/>
          <p:nvPr/>
        </p:nvSpPr>
        <p:spPr>
          <a:xfrm>
            <a:off x="785159" y="2149457"/>
            <a:ext cx="5062636" cy="478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  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AM160359F 30/12/2015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Caveator</a:t>
            </a:r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Grounds of Claim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ESTOPPEL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Estate or Interest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INTEREST AS LIENEE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Prohibition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ABSOLUTELY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Lodged by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Notices to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 of 570 BOURKE STREET MELBOURNE VIC 3000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encumbrances created by Section 98 Transfer of Land Act 1958 or Section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24 Subdivision Act 1988 and any other encumbrances shown or entered on the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plan set out under DIAGRAM LOCATION below.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PS339997C FOR FURTHER DETAILS AND BOUNDARIES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                                        STATUS          DATE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AM160359F           CAVEAT                    Registered      30/12/2015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-----------------------------END OF FOLIO REPORT--------------------------------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Additional information: (not part of the Folio Report)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Street Address: 99A PLUMPTON AVENUE GLENROY VIC 3046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OWNERS CORPORATIONS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land in this folio is affected by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OWNERS CORPORATION PLAN NO. PS339997C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 END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folio?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786364" y="4625788"/>
            <a:ext cx="4558580" cy="613186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Rounded Rectangle 15"/>
          <p:cNvSpPr/>
          <p:nvPr/>
        </p:nvSpPr>
        <p:spPr>
          <a:xfrm>
            <a:off x="775376" y="5238974"/>
            <a:ext cx="4569567" cy="1290918"/>
          </a:xfrm>
          <a:prstGeom prst="roundRect">
            <a:avLst/>
          </a:prstGeom>
          <a:solidFill>
            <a:srgbClr val="FF0000">
              <a:alpha val="10000"/>
            </a:srgb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646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5999" y="1799999"/>
            <a:ext cx="6984365" cy="4202767"/>
          </a:xfrm>
        </p:spPr>
        <p:txBody>
          <a:bodyPr>
            <a:normAutofit lnSpcReduction="10000"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Instruments (legal)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Dealings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Registered dealings / instruments again (business &amp; legal)</a:t>
            </a:r>
          </a:p>
          <a:p>
            <a:pPr algn="l"/>
            <a:endParaRPr lang="en-AU" sz="28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Dealing</a:t>
            </a:r>
            <a:endParaRPr lang="en-AU" sz="28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Technique for changing the register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Transaction history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Dealing life cycle: lodgement vs registration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6389617" y="121534"/>
            <a:ext cx="2601923" cy="2165279"/>
            <a:chOff x="2687194" y="2676475"/>
            <a:chExt cx="2601923" cy="2165279"/>
          </a:xfrm>
        </p:grpSpPr>
        <p:sp>
          <p:nvSpPr>
            <p:cNvPr id="17" name="Rounded Rectangle 16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Rounded Rectangle 17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Rounded Rectangle 18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chemeClr val="tx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0" name="Rounded Rectangle 19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1" name="Rounded Rectangle 20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2" name="Rounded Rectangle 21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23" name="Rounded Rectangle 22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4" name="Rounded Rectangle 23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5" name="Rounded Rectangle 24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6" name="Rounded Rectangle 25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7" name="Rounded Rectangle 26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4728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Paper instrument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000" y="1440000"/>
            <a:ext cx="4094798" cy="5788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3419872" y="2268000"/>
            <a:ext cx="1224136" cy="48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2368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Electronic instrument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56000" y="1340768"/>
            <a:ext cx="5256160" cy="540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Responsible Subscriber: BANKMECU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Customer Code: 13091U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Reference: 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DISCHARGE OF MORTGAGE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Section 84 Transfer of Land Act 1958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mortgagee or annuitant discharges the land described from the moneys or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annuity secured by the mortgage or charge specified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Land: (volume and folio reference) and Mortgagee or Annuitant: (full name)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824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shown on Register is REGIONAL ONE CREDIT UNION LTD; Party dealing is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(Justification is Change of incorporated name - Credit Union)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826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shown on Register is REGIONAL ONE CREDIT UNION LTD; Party dealing is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(Justification is Change of incorporated name - Credit Union)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or Charge Number: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AE098391Y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Subscriber Certifications: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 The subscriber certifies that, where the subscriber is representing another,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subscriber is a party to an EC System Rules Representation Agreement with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Mortgagee it represents or by the Mortgagee's attorney acting under a power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 attorney.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Dated: (system date)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January 2012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Signed by: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Dianne Brooks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 </a:t>
            </a:r>
            <a:r>
              <a:rPr lang="en-US" sz="70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Limited)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 behalf of </a:t>
            </a:r>
            <a:r>
              <a:rPr lang="en-US" sz="70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Limited</a:t>
            </a:r>
            <a:endParaRPr lang="en-AU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9889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Dealing – change the register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594"/>
          <a:stretch/>
        </p:blipFill>
        <p:spPr bwMode="auto">
          <a:xfrm>
            <a:off x="756000" y="1332001"/>
            <a:ext cx="7999259" cy="3783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96593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Material design">
      <a:dk1>
        <a:sysClr val="windowText" lastClr="000000"/>
      </a:dk1>
      <a:lt1>
        <a:sysClr val="window" lastClr="FFFFFF"/>
      </a:lt1>
      <a:dk2>
        <a:srgbClr val="3E50B4"/>
      </a:dk2>
      <a:lt2>
        <a:srgbClr val="F6F6F6"/>
      </a:lt2>
      <a:accent1>
        <a:srgbClr val="4CAF50"/>
      </a:accent1>
      <a:accent2>
        <a:srgbClr val="F44336"/>
      </a:accent2>
      <a:accent3>
        <a:srgbClr val="607D8B"/>
      </a:accent3>
      <a:accent4>
        <a:srgbClr val="E91E63"/>
      </a:accent4>
      <a:accent5>
        <a:srgbClr val="3F51B5"/>
      </a:accent5>
      <a:accent6>
        <a:srgbClr val="2196F3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9256</TotalTime>
  <Words>3267</Words>
  <Application>Microsoft Office PowerPoint</Application>
  <PresentationFormat>On-screen Show (4:3)</PresentationFormat>
  <Paragraphs>921</Paragraphs>
  <Slides>47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</vt:lpstr>
      <vt:lpstr>Roboto Condensed</vt:lpstr>
      <vt:lpstr>Open Sans</vt:lpstr>
      <vt:lpstr>Courier New</vt:lpstr>
      <vt:lpstr>Calibri</vt:lpstr>
      <vt:lpstr>Office Theme</vt:lpstr>
      <vt:lpstr>LV systems structure</vt:lpstr>
      <vt:lpstr>LV systems structure</vt:lpstr>
      <vt:lpstr>What’s a folio?</vt:lpstr>
      <vt:lpstr>What’s a folio?</vt:lpstr>
      <vt:lpstr>What’s a folio?</vt:lpstr>
      <vt:lpstr>What’s a dealing?</vt:lpstr>
      <vt:lpstr>What’s a dealing? Paper instrument</vt:lpstr>
      <vt:lpstr>What’s a dealing? Electronic instrument</vt:lpstr>
      <vt:lpstr>What’s a dealing? Dealing – change the register</vt:lpstr>
      <vt:lpstr>What’s a dealing? Dealing – transaction history</vt:lpstr>
      <vt:lpstr>What’s a dealing? Paper instrument – registered dealing</vt:lpstr>
      <vt:lpstr>What’s a dealing? Electronic instrument – registered dealing</vt:lpstr>
      <vt:lpstr>Common dealing types</vt:lpstr>
      <vt:lpstr>What’s a land parcel?</vt:lpstr>
      <vt:lpstr>What’s a land parcel? Parcel types</vt:lpstr>
      <vt:lpstr>What’s a land parcel? Plan</vt:lpstr>
      <vt:lpstr>What’s a land parcel? Parishes and townships</vt:lpstr>
      <vt:lpstr>What’s a land parcel? Parishes plan</vt:lpstr>
      <vt:lpstr>What’s a land parcel? Township plan</vt:lpstr>
      <vt:lpstr>What’s a land parcel? SPI</vt:lpstr>
      <vt:lpstr>What’s a property?</vt:lpstr>
      <vt:lpstr>What’s a property? Simple property</vt:lpstr>
      <vt:lpstr>What’s a property? Multi-parcel, single folio property</vt:lpstr>
      <vt:lpstr>What’s a property? Multi-parcel, multi-folio property</vt:lpstr>
      <vt:lpstr>VOTS services access</vt:lpstr>
      <vt:lpstr>What’s LANDATA?</vt:lpstr>
      <vt:lpstr>LANDATA services access</vt:lpstr>
      <vt:lpstr>SPEAR services access</vt:lpstr>
      <vt:lpstr>What’s LVIS?</vt:lpstr>
      <vt:lpstr>LVIS services access</vt:lpstr>
      <vt:lpstr>What’s PSV?</vt:lpstr>
      <vt:lpstr>What’s Imaging?</vt:lpstr>
      <vt:lpstr>What’s Imaging? Acquiring images</vt:lpstr>
      <vt:lpstr>Imaging services access</vt:lpstr>
      <vt:lpstr>Geospatial systems</vt:lpstr>
      <vt:lpstr>VicMap integrations</vt:lpstr>
      <vt:lpstr>PowerPoint Presentation</vt:lpstr>
      <vt:lpstr>LV systems structure</vt:lpstr>
      <vt:lpstr>LV systems structure</vt:lpstr>
      <vt:lpstr>PowerPoint Presentation</vt:lpstr>
      <vt:lpstr>What’s a folio?</vt:lpstr>
      <vt:lpstr>What’s a folio?</vt:lpstr>
      <vt:lpstr>What’s a folio?</vt:lpstr>
      <vt:lpstr>What’s different? Who has the CT?         1</vt:lpstr>
      <vt:lpstr>What’s different? Who has the CT?         2</vt:lpstr>
      <vt:lpstr>What’s different? Who has the CT?         3</vt:lpstr>
      <vt:lpstr>What’s different? Who has the CT?         4</vt:lpstr>
    </vt:vector>
  </TitlesOfParts>
  <Company>Victorian Government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Neil Kloot</dc:creator>
  <cp:lastModifiedBy>Neil Kloot</cp:lastModifiedBy>
  <cp:revision>107</cp:revision>
  <cp:lastPrinted>2016-05-02T00:25:05Z</cp:lastPrinted>
  <dcterms:created xsi:type="dcterms:W3CDTF">2016-04-08T06:05:14Z</dcterms:created>
  <dcterms:modified xsi:type="dcterms:W3CDTF">2016-05-02T00:48:26Z</dcterms:modified>
</cp:coreProperties>
</file>

<file path=docProps/thumbnail.jpeg>
</file>